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7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3.xml" ContentType="application/vnd.openxmlformats-officedocument.theme+xml"/>
  <Override PartName="/ppt/handoutMasters/handoutMaster1.xml" ContentType="application/vnd.openxmlformats-officedocument.presentationml.handout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86" r:id="rId3"/>
    <p:sldId id="281" r:id="rId4"/>
    <p:sldId id="308" r:id="rId5"/>
    <p:sldId id="279" r:id="rId6"/>
    <p:sldId id="306" r:id="rId7"/>
    <p:sldId id="303" r:id="rId8"/>
    <p:sldId id="309" r:id="rId9"/>
    <p:sldId id="304" r:id="rId10"/>
  </p:sldIdLst>
  <p:sldSz cx="9144000" cy="6858000" type="screen4x3"/>
  <p:notesSz cx="6794500" cy="9931400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22" autoAdjust="0"/>
    <p:restoredTop sz="94583" autoAdjust="0"/>
  </p:normalViewPr>
  <p:slideViewPr>
    <p:cSldViewPr>
      <p:cViewPr>
        <p:scale>
          <a:sx n="70" d="100"/>
          <a:sy n="70" d="100"/>
        </p:scale>
        <p:origin x="-1992" y="-12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966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166" d="100"/>
          <a:sy n="166" d="100"/>
        </p:scale>
        <p:origin x="24" y="3552"/>
      </p:cViewPr>
      <p:guideLst>
        <p:guide orient="horz" pos="3128"/>
        <p:guide pos="214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D6CD1D-9F7F-4DE8-BFE4-DF6753FD8E5D}" type="datetimeFigureOut">
              <a:rPr lang="fi-FI" smtClean="0"/>
              <a:pPr/>
              <a:t>15.10.2013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10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D23185-0394-441C-80FB-2A25A1DF1DE5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C968BCE-4BA5-48E1-A0A6-4D585B423973}" type="datetimeFigureOut">
              <a:rPr lang="fi-FI"/>
              <a:pPr>
                <a:defRPr/>
              </a:pPr>
              <a:t>15.10.2013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i-FI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7415"/>
            <a:ext cx="5435600" cy="44691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fi-FI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2F95A33-4FDA-4F0E-B2DC-7976E9D5114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F95A33-4FDA-4F0E-B2DC-7976E9D51149}" type="slidenum">
              <a:rPr lang="fi-FI" smtClean="0"/>
              <a:pPr>
                <a:defRPr/>
              </a:pPr>
              <a:t>1</a:t>
            </a:fld>
            <a:endParaRPr lang="fi-FI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F95A33-4FDA-4F0E-B2DC-7976E9D51149}" type="slidenum">
              <a:rPr lang="fi-FI" smtClean="0"/>
              <a:pPr>
                <a:defRPr/>
              </a:pPr>
              <a:t>2</a:t>
            </a:fld>
            <a:endParaRPr lang="fi-FI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F95A33-4FDA-4F0E-B2DC-7976E9D51149}" type="slidenum">
              <a:rPr lang="fi-FI" smtClean="0"/>
              <a:pPr>
                <a:defRPr/>
              </a:pPr>
              <a:t>3</a:t>
            </a:fld>
            <a:endParaRPr lang="fi-FI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F95A33-4FDA-4F0E-B2DC-7976E9D51149}" type="slidenum">
              <a:rPr lang="fi-FI" smtClean="0"/>
              <a:pPr>
                <a:defRPr/>
              </a:pPr>
              <a:t>4</a:t>
            </a:fld>
            <a:endParaRPr lang="fi-FI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F95A33-4FDA-4F0E-B2DC-7976E9D51149}" type="slidenum">
              <a:rPr lang="fi-FI" smtClean="0"/>
              <a:pPr>
                <a:defRPr/>
              </a:pPr>
              <a:t>5</a:t>
            </a:fld>
            <a:endParaRPr lang="fi-FI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F95A33-4FDA-4F0E-B2DC-7976E9D51149}" type="slidenum">
              <a:rPr lang="fi-FI" smtClean="0"/>
              <a:pPr>
                <a:defRPr/>
              </a:pPr>
              <a:t>6</a:t>
            </a:fld>
            <a:endParaRPr lang="fi-FI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93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i-FI" smtClean="0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6520F51-22D7-415B-ACDB-B58B786C59AD}" type="slidenum">
              <a:rPr lang="fi-FI" smtClean="0"/>
              <a:pPr>
                <a:defRPr/>
              </a:pPr>
              <a:t>7</a:t>
            </a:fld>
            <a:endParaRPr lang="fi-FI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F95A33-4FDA-4F0E-B2DC-7976E9D51149}" type="slidenum">
              <a:rPr lang="fi-FI" smtClean="0"/>
              <a:pPr>
                <a:defRPr/>
              </a:pPr>
              <a:t>8</a:t>
            </a:fld>
            <a:endParaRPr lang="fi-FI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F95A33-4FDA-4F0E-B2DC-7976E9D51149}" type="slidenum">
              <a:rPr lang="fi-FI" smtClean="0"/>
              <a:pPr>
                <a:defRPr/>
              </a:pPr>
              <a:t>9</a:t>
            </a:fld>
            <a:endParaRPr lang="fi-F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8"/>
          <p:cNvSpPr>
            <a:spLocks noChangeArrowheads="1"/>
          </p:cNvSpPr>
          <p:nvPr/>
        </p:nvSpPr>
        <p:spPr bwMode="auto">
          <a:xfrm>
            <a:off x="0" y="0"/>
            <a:ext cx="9144000" cy="6381750"/>
          </a:xfrm>
          <a:prstGeom prst="rect">
            <a:avLst/>
          </a:prstGeom>
          <a:solidFill>
            <a:srgbClr val="E4E5E5"/>
          </a:solidFill>
          <a:ln w="9525">
            <a:solidFill>
              <a:srgbClr val="E4E5E5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533400" y="6546850"/>
            <a:ext cx="81534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900">
                <a:solidFill>
                  <a:srgbClr val="00436F"/>
                </a:solidFill>
                <a:latin typeface="Arial Black" pitchFamily="34" charset="0"/>
              </a:rPr>
              <a:t>SUOMEN PANKKI | FINLANDS BANK | BANK OF FINLAND</a:t>
            </a:r>
          </a:p>
        </p:txBody>
      </p:sp>
      <p:pic>
        <p:nvPicPr>
          <p:cNvPr id="6" name="Picture 23" descr="BOF_eur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5738" y="692150"/>
            <a:ext cx="1127125" cy="161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708275"/>
            <a:ext cx="7772400" cy="11525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7813" y="4005263"/>
            <a:ext cx="6111875" cy="1223962"/>
          </a:xfrm>
        </p:spPr>
        <p:txBody>
          <a:bodyPr/>
          <a:lstStyle>
            <a:lvl1pPr marL="0" indent="0" algn="ctr">
              <a:buFont typeface="Symbol" pitchFamily="18" charset="2"/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D230E0-13F9-425A-9987-27B0A970EE0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19.8.2013</a:t>
            </a:r>
            <a:endParaRPr lang="fi-FI"/>
          </a:p>
        </p:txBody>
      </p:sp>
      <p:sp>
        <p:nvSpPr>
          <p:cNvPr id="9" name="Rectangle 17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Antti Suvanto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42FB8B-2105-454F-9220-F08F9790AB8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19.8.2013</a:t>
            </a:r>
            <a:endParaRPr lang="fi-FI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Antti Suvanto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B12382-ADD3-40C3-969C-9259C4EA0D1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19.8.2013</a:t>
            </a:r>
            <a:endParaRPr lang="fi-FI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Antti Suvanto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Text and Content" type="txAndObj" preserve="1">
  <p:cSld name="Title, Tex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29600" cy="1143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67544" y="1556792"/>
            <a:ext cx="4039200" cy="4525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3656" y="1556792"/>
            <a:ext cx="4039200" cy="4525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795661-3CC8-48AC-BCC1-5295062BCBF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19.8.2013</a:t>
            </a:r>
            <a:endParaRPr lang="fi-FI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Antti Suvanto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3F8E4F-0BE4-4B50-8A55-B6AA5F306F8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19.8.2013</a:t>
            </a:r>
            <a:endParaRPr lang="fi-FI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Antti Suvanto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7CA548-8FEC-4F64-B33B-5A66E89CD8E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19.8.2013</a:t>
            </a:r>
            <a:endParaRPr lang="fi-FI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Antti Suvanto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ntent" type="twoObj" preserve="1">
  <p:cSld name="Title and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CDF7CC-6211-4FCE-8608-7D40D2F9C4E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19.8.2013</a:t>
            </a:r>
            <a:endParaRPr lang="fi-FI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Antti Suvanto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74B2CC-9B2A-42D6-A182-9B179018492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19.8.2013</a:t>
            </a:r>
            <a:endParaRPr lang="fi-FI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Antti Suvanto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25CAAB-5B36-4785-97A1-ECC81F5A31C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19.8.2013</a:t>
            </a:r>
            <a:endParaRPr lang="fi-FI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Antti Suvanto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A922A3-A33C-4DA7-814F-0B1292054F8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19.8.2013</a:t>
            </a:r>
            <a:endParaRPr lang="fi-FI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Antti Suvanto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BEEF32-BE86-47CE-BB81-CEE3AFF207A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19.8.2013</a:t>
            </a:r>
            <a:endParaRPr lang="fi-FI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Antti Suvanto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A87775-B88E-4E84-A6F7-64ECA71A51D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19.8.2013</a:t>
            </a:r>
            <a:endParaRPr lang="fi-FI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Antti Suvanto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9" name="Rectangle 13"/>
          <p:cNvSpPr>
            <a:spLocks noChangeArrowheads="1"/>
          </p:cNvSpPr>
          <p:nvPr/>
        </p:nvSpPr>
        <p:spPr bwMode="auto">
          <a:xfrm>
            <a:off x="0" y="0"/>
            <a:ext cx="9144000" cy="6381750"/>
          </a:xfrm>
          <a:prstGeom prst="rect">
            <a:avLst/>
          </a:prstGeom>
          <a:solidFill>
            <a:srgbClr val="E4E5E5"/>
          </a:solidFill>
          <a:ln w="9525">
            <a:solidFill>
              <a:srgbClr val="E4E5E5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74638"/>
            <a:ext cx="8077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27988" y="6524625"/>
            <a:ext cx="976312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rgbClr val="00436F"/>
                </a:solidFill>
                <a:latin typeface="+mn-lt"/>
              </a:defRPr>
            </a:lvl1pPr>
          </a:lstStyle>
          <a:p>
            <a:pPr>
              <a:defRPr/>
            </a:pPr>
            <a:fld id="{C7E75F02-FE19-451D-8E10-DACB1A8BE4D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533400" y="6546850"/>
            <a:ext cx="81534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900">
                <a:solidFill>
                  <a:srgbClr val="00436F"/>
                </a:solidFill>
                <a:latin typeface="Arial Black" pitchFamily="34" charset="0"/>
              </a:rPr>
              <a:t>SUOMEN PANKKI | FINLANDS BANK | BANK OF FINLAND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7950" y="6524625"/>
            <a:ext cx="1150938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900">
                <a:solidFill>
                  <a:srgbClr val="00436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fi-FI" smtClean="0"/>
              <a:t>19.8.2013</a:t>
            </a:r>
            <a:endParaRPr lang="fi-FI"/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331913" y="6524625"/>
            <a:ext cx="1439862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900">
                <a:solidFill>
                  <a:srgbClr val="00356C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fi-FI"/>
              <a:t>Antti Suvanto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00436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00436F"/>
          </a:solidFill>
          <a:latin typeface="Arial Black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00436F"/>
          </a:solidFill>
          <a:latin typeface="Arial Black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00436F"/>
          </a:solidFill>
          <a:latin typeface="Arial Black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00436F"/>
          </a:solidFill>
          <a:latin typeface="Arial Black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>
          <a:solidFill>
            <a:srgbClr val="00436F"/>
          </a:solidFill>
          <a:latin typeface="Arial Black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>
          <a:solidFill>
            <a:srgbClr val="00436F"/>
          </a:solidFill>
          <a:latin typeface="Arial Black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>
          <a:solidFill>
            <a:srgbClr val="00436F"/>
          </a:solidFill>
          <a:latin typeface="Arial Black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>
          <a:solidFill>
            <a:srgbClr val="00436F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Symbol" pitchFamily="18" charset="2"/>
        <a:buChar char="¨"/>
        <a:defRPr sz="2400">
          <a:solidFill>
            <a:srgbClr val="00436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00436F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spcBef>
                <a:spcPts val="1200"/>
              </a:spcBef>
              <a:spcAft>
                <a:spcPts val="1200"/>
              </a:spcAft>
            </a:pPr>
            <a:r>
              <a:rPr lang="fi-FI" sz="2000" i="1" dirty="0" smtClean="0">
                <a:latin typeface="+mn-lt"/>
              </a:rPr>
              <a:t/>
            </a:r>
            <a:br>
              <a:rPr lang="fi-FI" sz="2000" i="1" dirty="0" smtClean="0">
                <a:latin typeface="+mn-lt"/>
              </a:rPr>
            </a:br>
            <a:r>
              <a:rPr lang="fi-FI" sz="2000" i="1" dirty="0" smtClean="0">
                <a:latin typeface="+mn-lt"/>
              </a:rPr>
              <a:t/>
            </a:r>
            <a:br>
              <a:rPr lang="fi-FI" sz="2000" i="1" dirty="0" smtClean="0">
                <a:latin typeface="+mn-lt"/>
              </a:rPr>
            </a:br>
            <a:r>
              <a:rPr lang="en-GB" b="1" dirty="0" smtClean="0"/>
              <a:t> Banking union and financial integration in the European Union</a:t>
            </a:r>
            <a:r>
              <a:rPr lang="fi-FI" dirty="0" smtClean="0"/>
              <a:t/>
            </a:r>
            <a:br>
              <a:rPr lang="fi-FI" dirty="0" smtClean="0"/>
            </a:br>
            <a:endParaRPr lang="en-GB" dirty="0" smtClean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259632" y="4077072"/>
            <a:ext cx="6840760" cy="2304256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 smtClean="0"/>
              <a:t>Erkki Liikanen</a:t>
            </a:r>
          </a:p>
          <a:p>
            <a:pPr eaLnBrk="1" hangingPunct="1">
              <a:defRPr/>
            </a:pPr>
            <a:r>
              <a:rPr lang="en-GB" dirty="0" smtClean="0"/>
              <a:t>Governor, Bank of Finland</a:t>
            </a:r>
          </a:p>
          <a:p>
            <a:pPr eaLnBrk="1" hangingPunct="1">
              <a:defRPr/>
            </a:pPr>
            <a:endParaRPr lang="en-GB" dirty="0" smtClean="0"/>
          </a:p>
          <a:p>
            <a:r>
              <a:rPr lang="en-GB" sz="1800" dirty="0" smtClean="0"/>
              <a:t> </a:t>
            </a:r>
            <a:r>
              <a:rPr lang="en-GB" sz="1800" dirty="0" err="1" smtClean="0"/>
              <a:t>Interparliamentary</a:t>
            </a:r>
            <a:r>
              <a:rPr lang="en-GB" sz="1800" dirty="0" smtClean="0"/>
              <a:t> Conference on Economic and Financial Governance of the European Union</a:t>
            </a:r>
          </a:p>
          <a:p>
            <a:r>
              <a:rPr lang="en-GB" sz="1600" dirty="0" smtClean="0"/>
              <a:t>Vilnius 17 October 2013</a:t>
            </a:r>
          </a:p>
          <a:p>
            <a:r>
              <a:rPr lang="en-GB" dirty="0" smtClean="0"/>
              <a:t> </a:t>
            </a:r>
          </a:p>
          <a:p>
            <a:pPr eaLnBrk="1" hangingPunct="1">
              <a:defRPr/>
            </a:pPr>
            <a:endParaRPr lang="en-GB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D230E0-13F9-425A-9987-27B0A970EE08}" type="slidenum">
              <a:rPr lang="fi-FI" smtClean="0"/>
              <a:pPr>
                <a:defRPr/>
              </a:pPr>
              <a:t>1</a:t>
            </a:fld>
            <a:endParaRPr lang="fi-FI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44624"/>
            <a:ext cx="8077200" cy="1143000"/>
          </a:xfrm>
        </p:spPr>
        <p:txBody>
          <a:bodyPr/>
          <a:lstStyle/>
          <a:p>
            <a:r>
              <a:rPr lang="en-GB" dirty="0" smtClean="0"/>
              <a:t>Key messages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4968552"/>
          </a:xfrm>
        </p:spPr>
        <p:txBody>
          <a:bodyPr/>
          <a:lstStyle/>
          <a:p>
            <a:pPr lvl="0"/>
            <a:r>
              <a:rPr lang="en-GB" dirty="0" smtClean="0"/>
              <a:t>When the financial markets are international and/or integrated, the national supervision and resolution mechanisms alone are not able to safeguard financial stability. </a:t>
            </a:r>
            <a:endParaRPr lang="fi-FI" dirty="0" smtClean="0"/>
          </a:p>
          <a:p>
            <a:pPr>
              <a:buNone/>
            </a:pPr>
            <a:endParaRPr lang="fi-FI" dirty="0" smtClean="0"/>
          </a:p>
          <a:p>
            <a:pPr lvl="0"/>
            <a:r>
              <a:rPr lang="en-GB" dirty="0" smtClean="0"/>
              <a:t>The banking union is needed to protect a sovereign from weak banks, and to protect banks from a weak sovereign.</a:t>
            </a:r>
            <a:endParaRPr lang="fi-FI" dirty="0" smtClean="0"/>
          </a:p>
          <a:p>
            <a:endParaRPr lang="fi-FI" dirty="0" smtClean="0"/>
          </a:p>
          <a:p>
            <a:pPr lvl="0"/>
            <a:r>
              <a:rPr lang="en-GB" dirty="0" smtClean="0"/>
              <a:t>Financial integration is an essential element of the single market. The door is left open for non-euro area member states to join the banking union.</a:t>
            </a:r>
            <a:endParaRPr lang="fi-FI" dirty="0" smtClean="0"/>
          </a:p>
          <a:p>
            <a:endParaRPr lang="en-GB" dirty="0" smtClean="0"/>
          </a:p>
          <a:p>
            <a:pPr lvl="1"/>
            <a:endParaRPr lang="en-GB" dirty="0" smtClean="0"/>
          </a:p>
          <a:p>
            <a:pPr lvl="1"/>
            <a:endParaRPr lang="en-GB" dirty="0" smtClean="0"/>
          </a:p>
          <a:p>
            <a:pPr lvl="1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3F8E4F-0BE4-4B50-8A55-B6AA5F306F88}" type="slidenum">
              <a:rPr lang="fi-FI" smtClean="0"/>
              <a:pPr>
                <a:defRPr/>
              </a:pPr>
              <a:t>2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44624"/>
            <a:ext cx="8077200" cy="1143000"/>
          </a:xfrm>
        </p:spPr>
        <p:txBody>
          <a:bodyPr/>
          <a:lstStyle/>
          <a:p>
            <a:r>
              <a:rPr lang="en-GB" dirty="0" smtClean="0"/>
              <a:t>The single market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525963"/>
          </a:xfrm>
        </p:spPr>
        <p:txBody>
          <a:bodyPr/>
          <a:lstStyle/>
          <a:p>
            <a:pPr lvl="0"/>
            <a:r>
              <a:rPr lang="en-GB" dirty="0" smtClean="0"/>
              <a:t>Mutual recognition</a:t>
            </a:r>
          </a:p>
          <a:p>
            <a:pPr lvl="1"/>
            <a:r>
              <a:rPr lang="en-GB" dirty="0" smtClean="0"/>
              <a:t>freedom to sell services and to establish branches across borders (</a:t>
            </a:r>
            <a:r>
              <a:rPr lang="en-GB" i="1" dirty="0" smtClean="0"/>
              <a:t>single passport principle</a:t>
            </a:r>
            <a:r>
              <a:rPr lang="en-GB" dirty="0" smtClean="0"/>
              <a:t>)</a:t>
            </a:r>
            <a:endParaRPr lang="fi-FI" dirty="0" smtClean="0"/>
          </a:p>
          <a:p>
            <a:pPr lvl="0"/>
            <a:r>
              <a:rPr lang="en-GB" dirty="0" smtClean="0"/>
              <a:t>Home country supervision</a:t>
            </a:r>
          </a:p>
          <a:p>
            <a:pPr lvl="1"/>
            <a:r>
              <a:rPr lang="en-GB" dirty="0" smtClean="0"/>
              <a:t>cross-border activities and branches to be supervised by the home country supervisor   </a:t>
            </a:r>
            <a:endParaRPr lang="fi-FI" dirty="0" smtClean="0"/>
          </a:p>
          <a:p>
            <a:pPr lvl="0"/>
            <a:r>
              <a:rPr lang="en-GB" dirty="0" smtClean="0"/>
              <a:t>Minimum harmonization</a:t>
            </a:r>
          </a:p>
          <a:p>
            <a:pPr lvl="1"/>
            <a:r>
              <a:rPr lang="en-GB" dirty="0" smtClean="0"/>
              <a:t>regulatory standards to be harmonized by Community legislation</a:t>
            </a:r>
          </a:p>
          <a:p>
            <a:pPr lvl="2"/>
            <a:r>
              <a:rPr lang="en-GB" dirty="0" smtClean="0"/>
              <a:t>member states allowed to impose stricter standards.</a:t>
            </a:r>
          </a:p>
          <a:p>
            <a:pPr lvl="1"/>
            <a:r>
              <a:rPr lang="en-GB" dirty="0" smtClean="0"/>
              <a:t>level playing field for the competition between financial firms</a:t>
            </a:r>
            <a:endParaRPr lang="fi-FI" dirty="0" smtClean="0"/>
          </a:p>
          <a:p>
            <a:pPr>
              <a:buNone/>
            </a:pPr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3F8E4F-0BE4-4B50-8A55-B6AA5F306F88}" type="slidenum">
              <a:rPr lang="fi-FI" smtClean="0"/>
              <a:pPr>
                <a:defRPr/>
              </a:pPr>
              <a:t>3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624"/>
            <a:ext cx="8077200" cy="1143000"/>
          </a:xfrm>
        </p:spPr>
        <p:txBody>
          <a:bodyPr/>
          <a:lstStyle/>
          <a:p>
            <a:r>
              <a:rPr lang="en-GB" dirty="0" smtClean="0"/>
              <a:t>The Single Currency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84576"/>
          </a:xfrm>
        </p:spPr>
        <p:txBody>
          <a:bodyPr/>
          <a:lstStyle/>
          <a:p>
            <a:r>
              <a:rPr lang="en-GB" dirty="0" smtClean="0"/>
              <a:t>Financial integration was regarded to be a prerequisite for the smooth transmission of single monetary policy.</a:t>
            </a:r>
          </a:p>
          <a:p>
            <a:pPr lvl="1"/>
            <a:r>
              <a:rPr lang="en-GB" dirty="0" smtClean="0"/>
              <a:t>the single currency was expected to make the goods and services market more transparent intensifying competition and thereby enhancing productivity. </a:t>
            </a:r>
            <a:endParaRPr lang="fi-FI" dirty="0" smtClean="0"/>
          </a:p>
          <a:p>
            <a:r>
              <a:rPr lang="en-GB" dirty="0" smtClean="0"/>
              <a:t>The Maastricht Treaty did not change the foundations on which the single market for financial services had been set</a:t>
            </a:r>
          </a:p>
          <a:p>
            <a:pPr lvl="1"/>
            <a:r>
              <a:rPr lang="en-GB" dirty="0" smtClean="0"/>
              <a:t>in particular, the principle of home country supervision was not challenged. </a:t>
            </a:r>
            <a:endParaRPr lang="fi-FI" dirty="0" smtClean="0"/>
          </a:p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3F8E4F-0BE4-4B50-8A55-B6AA5F306F88}" type="slidenum">
              <a:rPr lang="fi-FI" smtClean="0"/>
              <a:pPr>
                <a:defRPr/>
              </a:pPr>
              <a:t>4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624"/>
            <a:ext cx="6774904" cy="1143000"/>
          </a:xfrm>
        </p:spPr>
        <p:txBody>
          <a:bodyPr/>
          <a:lstStyle/>
          <a:p>
            <a:r>
              <a:rPr lang="en-GB" b="1" dirty="0" smtClean="0">
                <a:solidFill>
                  <a:schemeClr val="accent2">
                    <a:lumMod val="75000"/>
                  </a:schemeClr>
                </a:solidFill>
              </a:rPr>
              <a:t>The financial </a:t>
            </a:r>
            <a:r>
              <a:rPr lang="en-GB" b="1" dirty="0" err="1" smtClean="0">
                <a:solidFill>
                  <a:schemeClr val="accent2">
                    <a:lumMod val="75000"/>
                  </a:schemeClr>
                </a:solidFill>
              </a:rPr>
              <a:t>trilemma</a:t>
            </a:r>
            <a:endParaRPr lang="en-GB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E25CAAB-5B36-4785-97A1-ECC81F5A31CF}" type="slidenum">
              <a:rPr lang="fi-FI" smtClean="0"/>
              <a:pPr>
                <a:defRPr/>
              </a:pPr>
              <a:t>5</a:t>
            </a:fld>
            <a:endParaRPr lang="fi-FI"/>
          </a:p>
        </p:txBody>
      </p:sp>
      <p:sp>
        <p:nvSpPr>
          <p:cNvPr id="4" name="Isosceles Triangle 3"/>
          <p:cNvSpPr/>
          <p:nvPr/>
        </p:nvSpPr>
        <p:spPr>
          <a:xfrm>
            <a:off x="827584" y="1268760"/>
            <a:ext cx="5832648" cy="4896544"/>
          </a:xfrm>
          <a:prstGeom prst="triangle">
            <a:avLst/>
          </a:prstGeom>
          <a:solidFill>
            <a:srgbClr val="FFFF00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 err="1" smtClean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71600" y="5517232"/>
            <a:ext cx="1368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 smtClean="0"/>
              <a:t>Financial</a:t>
            </a:r>
          </a:p>
          <a:p>
            <a:pPr algn="r"/>
            <a:r>
              <a:rPr lang="en-US" sz="1600" b="1" dirty="0" smtClean="0"/>
              <a:t>integration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0" y="5517232"/>
            <a:ext cx="20882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tx2">
                    <a:lumMod val="75000"/>
                  </a:schemeClr>
                </a:solidFill>
              </a:rPr>
              <a:t>Safeguarding</a:t>
            </a:r>
          </a:p>
          <a:p>
            <a:r>
              <a:rPr lang="en-US" sz="1600" b="1" dirty="0" smtClean="0">
                <a:solidFill>
                  <a:schemeClr val="tx2">
                    <a:lumMod val="75000"/>
                  </a:schemeClr>
                </a:solidFill>
              </a:rPr>
              <a:t> financial stability</a:t>
            </a:r>
            <a:endParaRPr lang="en-US" sz="1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15816" y="2060848"/>
            <a:ext cx="16561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National</a:t>
            </a:r>
          </a:p>
          <a:p>
            <a:pPr algn="ctr"/>
            <a:r>
              <a:rPr lang="en-US" sz="1600" b="1" dirty="0" smtClean="0"/>
              <a:t> supervision</a:t>
            </a:r>
          </a:p>
          <a:p>
            <a:pPr algn="ctr"/>
            <a:r>
              <a:rPr lang="en-US" sz="1600" b="1" dirty="0" smtClean="0"/>
              <a:t> and resolution</a:t>
            </a:r>
            <a:endParaRPr lang="en-US" sz="1600" b="1" dirty="0"/>
          </a:p>
        </p:txBody>
      </p:sp>
      <p:sp>
        <p:nvSpPr>
          <p:cNvPr id="8" name="Rectangle 7"/>
          <p:cNvSpPr/>
          <p:nvPr/>
        </p:nvSpPr>
        <p:spPr>
          <a:xfrm>
            <a:off x="5868144" y="3140968"/>
            <a:ext cx="3024336" cy="86409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dirty="0" smtClean="0">
                <a:solidFill>
                  <a:srgbClr val="C00000"/>
                </a:solidFill>
              </a:rPr>
              <a:t>Dirk </a:t>
            </a:r>
            <a:r>
              <a:rPr lang="en-GB" sz="1400" dirty="0" err="1" smtClean="0">
                <a:solidFill>
                  <a:srgbClr val="C00000"/>
                </a:solidFill>
              </a:rPr>
              <a:t>Schoenmaker</a:t>
            </a:r>
            <a:r>
              <a:rPr lang="en-GB" sz="1400" dirty="0" smtClean="0">
                <a:solidFill>
                  <a:srgbClr val="C00000"/>
                </a:solidFill>
              </a:rPr>
              <a:t>, ”The financial </a:t>
            </a:r>
            <a:r>
              <a:rPr lang="en-GB" sz="1400" dirty="0" err="1" smtClean="0">
                <a:solidFill>
                  <a:srgbClr val="C00000"/>
                </a:solidFill>
              </a:rPr>
              <a:t>trilemma</a:t>
            </a:r>
            <a:r>
              <a:rPr lang="en-GB" sz="1400" dirty="0" smtClean="0">
                <a:solidFill>
                  <a:srgbClr val="C00000"/>
                </a:solidFill>
              </a:rPr>
              <a:t>”, </a:t>
            </a:r>
            <a:r>
              <a:rPr lang="en-GB" sz="1400" i="1" dirty="0" smtClean="0">
                <a:solidFill>
                  <a:srgbClr val="C00000"/>
                </a:solidFill>
              </a:rPr>
              <a:t>Economics Letters</a:t>
            </a:r>
            <a:r>
              <a:rPr lang="en-GB" sz="1400" dirty="0" smtClean="0">
                <a:solidFill>
                  <a:srgbClr val="C00000"/>
                </a:solidFill>
              </a:rPr>
              <a:t> 111 (2011) 57–59</a:t>
            </a:r>
            <a:r>
              <a:rPr lang="en-US" sz="1400" dirty="0" smtClean="0">
                <a:solidFill>
                  <a:srgbClr val="C00000"/>
                </a:solidFill>
              </a:rPr>
              <a:t>.</a:t>
            </a:r>
            <a:endParaRPr lang="fi-FI" sz="1400" dirty="0" err="1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/>
          <p:cNvSpPr/>
          <p:nvPr/>
        </p:nvSpPr>
        <p:spPr>
          <a:xfrm>
            <a:off x="539552" y="332656"/>
            <a:ext cx="8136904" cy="1512168"/>
          </a:xfrm>
          <a:prstGeom prst="triangle">
            <a:avLst>
              <a:gd name="adj" fmla="val 49124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 smtClean="0">
                <a:solidFill>
                  <a:srgbClr val="FFFF00"/>
                </a:solidFill>
              </a:rPr>
              <a:t>Banking union</a:t>
            </a:r>
          </a:p>
          <a:p>
            <a:pPr algn="ctr"/>
            <a:r>
              <a:rPr lang="en-GB" sz="2000" b="1" dirty="0" smtClean="0">
                <a:solidFill>
                  <a:srgbClr val="FFFF00"/>
                </a:solidFill>
              </a:rPr>
              <a:t>(Euro Area + opt-ins)</a:t>
            </a:r>
          </a:p>
          <a:p>
            <a:pPr algn="ctr"/>
            <a:endParaRPr lang="fi-FI" sz="3600" b="1" dirty="0">
              <a:solidFill>
                <a:srgbClr val="FFFF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11560" y="1988840"/>
            <a:ext cx="2520280" cy="374441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000" b="1" dirty="0" smtClean="0">
              <a:solidFill>
                <a:srgbClr val="0070C0"/>
              </a:solidFill>
            </a:endParaRPr>
          </a:p>
          <a:p>
            <a:pPr algn="ctr"/>
            <a:endParaRPr lang="fi-FI" sz="2000" b="1" dirty="0" smtClean="0">
              <a:solidFill>
                <a:srgbClr val="0070C0"/>
              </a:solidFill>
            </a:endParaRPr>
          </a:p>
          <a:p>
            <a:pPr algn="ctr"/>
            <a:endParaRPr lang="fi-FI" sz="2000" b="1" dirty="0">
              <a:solidFill>
                <a:srgbClr val="0070C0"/>
              </a:solidFill>
            </a:endParaRPr>
          </a:p>
          <a:p>
            <a:pPr algn="ctr"/>
            <a:endParaRPr lang="fi-FI" sz="2000" b="1" dirty="0" smtClean="0">
              <a:solidFill>
                <a:srgbClr val="0070C0"/>
              </a:solidFill>
            </a:endParaRPr>
          </a:p>
          <a:p>
            <a:pPr algn="ctr"/>
            <a:endParaRPr lang="fi-FI" sz="2000" b="1" dirty="0">
              <a:solidFill>
                <a:srgbClr val="0070C0"/>
              </a:solidFill>
            </a:endParaRPr>
          </a:p>
          <a:p>
            <a:endParaRPr lang="fi-FI" sz="2000" b="1" dirty="0" smtClean="0">
              <a:solidFill>
                <a:srgbClr val="0070C0"/>
              </a:solidFill>
            </a:endParaRPr>
          </a:p>
          <a:p>
            <a:endParaRPr lang="fi-FI" sz="2000" b="1" dirty="0" smtClean="0">
              <a:solidFill>
                <a:srgbClr val="0070C0"/>
              </a:solidFill>
            </a:endParaRPr>
          </a:p>
          <a:p>
            <a:endParaRPr lang="fi-FI" sz="2000" b="1" dirty="0" smtClean="0">
              <a:solidFill>
                <a:srgbClr val="0070C0"/>
              </a:solidFill>
            </a:endParaRPr>
          </a:p>
          <a:p>
            <a:endParaRPr lang="en-GB" sz="2000" b="1" dirty="0" smtClean="0">
              <a:solidFill>
                <a:srgbClr val="0070C0"/>
              </a:solidFill>
            </a:endParaRPr>
          </a:p>
          <a:p>
            <a:r>
              <a:rPr lang="en-GB" sz="2000" b="1" dirty="0" smtClean="0">
                <a:solidFill>
                  <a:schemeClr val="accent1">
                    <a:lumMod val="25000"/>
                  </a:schemeClr>
                </a:solidFill>
              </a:rPr>
              <a:t>Single</a:t>
            </a:r>
          </a:p>
          <a:p>
            <a:r>
              <a:rPr lang="en-GB" sz="2000" b="1" dirty="0" smtClean="0">
                <a:solidFill>
                  <a:schemeClr val="accent1">
                    <a:lumMod val="25000"/>
                  </a:schemeClr>
                </a:solidFill>
              </a:rPr>
              <a:t>Supervisory</a:t>
            </a:r>
          </a:p>
          <a:p>
            <a:r>
              <a:rPr lang="en-GB" sz="2000" b="1" dirty="0" smtClean="0">
                <a:solidFill>
                  <a:schemeClr val="accent1">
                    <a:lumMod val="25000"/>
                  </a:schemeClr>
                </a:solidFill>
              </a:rPr>
              <a:t>Mechanism</a:t>
            </a:r>
          </a:p>
          <a:p>
            <a:endParaRPr lang="en-GB" sz="2000" b="1" dirty="0" smtClean="0">
              <a:solidFill>
                <a:srgbClr val="0070C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0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GB" dirty="0" smtClean="0">
                <a:solidFill>
                  <a:schemeClr val="accent2">
                    <a:lumMod val="75000"/>
                  </a:schemeClr>
                </a:solidFill>
              </a:rPr>
              <a:t>Efficient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chemeClr val="accent2">
                    <a:lumMod val="75000"/>
                  </a:schemeClr>
                </a:solidFill>
              </a:rPr>
              <a:t> Supranational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chemeClr val="accent2">
                    <a:lumMod val="75000"/>
                  </a:schemeClr>
                </a:solidFill>
              </a:rPr>
              <a:t> Uniform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chemeClr val="accent1">
                    <a:lumMod val="25000"/>
                  </a:schemeClr>
                </a:solidFill>
              </a:rPr>
              <a:t> Close cooperation with national supervisors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dirty="0" smtClean="0">
              <a:solidFill>
                <a:schemeClr val="accent1">
                  <a:lumMod val="25000"/>
                </a:schemeClr>
              </a:solidFill>
            </a:endParaRPr>
          </a:p>
          <a:p>
            <a:pPr algn="ctr"/>
            <a:endParaRPr lang="fi-FI" sz="2000" b="1" dirty="0" smtClean="0">
              <a:solidFill>
                <a:srgbClr val="0070C0"/>
              </a:solidFill>
            </a:endParaRPr>
          </a:p>
          <a:p>
            <a:pPr algn="ctr"/>
            <a:endParaRPr lang="fi-FI" sz="2400" b="1" dirty="0">
              <a:solidFill>
                <a:srgbClr val="0070C0"/>
              </a:solidFill>
            </a:endParaRPr>
          </a:p>
          <a:p>
            <a:pPr algn="ctr"/>
            <a:endParaRPr lang="fi-FI" sz="2400" b="1" dirty="0" smtClean="0">
              <a:solidFill>
                <a:srgbClr val="0070C0"/>
              </a:solidFill>
            </a:endParaRPr>
          </a:p>
          <a:p>
            <a:pPr algn="ctr"/>
            <a:endParaRPr lang="fi-FI" sz="2400" b="1" dirty="0">
              <a:solidFill>
                <a:srgbClr val="0070C0"/>
              </a:solidFill>
            </a:endParaRPr>
          </a:p>
          <a:p>
            <a:pPr algn="ctr"/>
            <a:endParaRPr lang="fi-FI" sz="2400" b="1" dirty="0" smtClean="0">
              <a:solidFill>
                <a:srgbClr val="0070C0"/>
              </a:solidFill>
            </a:endParaRPr>
          </a:p>
          <a:p>
            <a:pPr algn="ctr"/>
            <a:endParaRPr lang="fi-FI" sz="2400" b="1" dirty="0">
              <a:solidFill>
                <a:srgbClr val="0070C0"/>
              </a:solidFill>
            </a:endParaRPr>
          </a:p>
          <a:p>
            <a:pPr algn="ctr"/>
            <a:endParaRPr lang="fi-FI" sz="2400" b="1" dirty="0" smtClean="0">
              <a:solidFill>
                <a:srgbClr val="0070C0"/>
              </a:solidFill>
            </a:endParaRPr>
          </a:p>
          <a:p>
            <a:pPr algn="ctr"/>
            <a:endParaRPr lang="fi-FI" sz="2400" b="1" dirty="0">
              <a:solidFill>
                <a:srgbClr val="0070C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75856" y="1988840"/>
            <a:ext cx="2520280" cy="374441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b="1" dirty="0" smtClean="0">
              <a:solidFill>
                <a:srgbClr val="0070C0"/>
              </a:solidFill>
            </a:endParaRPr>
          </a:p>
          <a:p>
            <a:endParaRPr lang="fi-FI" b="1" dirty="0" smtClean="0">
              <a:solidFill>
                <a:srgbClr val="0070C0"/>
              </a:solidFill>
            </a:endParaRPr>
          </a:p>
          <a:p>
            <a:endParaRPr lang="fi-FI" b="1" dirty="0">
              <a:solidFill>
                <a:srgbClr val="0070C0"/>
              </a:solidFill>
            </a:endParaRPr>
          </a:p>
          <a:p>
            <a:endParaRPr lang="fi-FI" b="1" dirty="0" smtClean="0">
              <a:solidFill>
                <a:srgbClr val="0070C0"/>
              </a:solidFill>
            </a:endParaRPr>
          </a:p>
          <a:p>
            <a:endParaRPr lang="fi-FI" b="1" dirty="0">
              <a:solidFill>
                <a:srgbClr val="0070C0"/>
              </a:solidFill>
            </a:endParaRPr>
          </a:p>
          <a:p>
            <a:endParaRPr lang="fi-FI" b="1" dirty="0" smtClean="0">
              <a:solidFill>
                <a:srgbClr val="0070C0"/>
              </a:solidFill>
            </a:endParaRPr>
          </a:p>
          <a:p>
            <a:endParaRPr lang="fi-FI" b="1" dirty="0">
              <a:solidFill>
                <a:srgbClr val="0070C0"/>
              </a:solidFill>
            </a:endParaRPr>
          </a:p>
          <a:p>
            <a:endParaRPr lang="fi-FI" b="1" dirty="0" smtClean="0">
              <a:solidFill>
                <a:srgbClr val="0070C0"/>
              </a:solidFill>
            </a:endParaRPr>
          </a:p>
          <a:p>
            <a:endParaRPr lang="fi-FI" b="1" dirty="0">
              <a:solidFill>
                <a:srgbClr val="0070C0"/>
              </a:solidFill>
            </a:endParaRPr>
          </a:p>
          <a:p>
            <a:endParaRPr lang="fi-FI" b="1" dirty="0" smtClean="0">
              <a:solidFill>
                <a:srgbClr val="0070C0"/>
              </a:solidFill>
            </a:endParaRPr>
          </a:p>
          <a:p>
            <a:endParaRPr lang="fi-FI" b="1" dirty="0" smtClean="0">
              <a:solidFill>
                <a:srgbClr val="0070C0"/>
              </a:solidFill>
            </a:endParaRPr>
          </a:p>
          <a:p>
            <a:endParaRPr lang="fi-FI" b="1" dirty="0" smtClean="0">
              <a:solidFill>
                <a:srgbClr val="0070C0"/>
              </a:solidFill>
            </a:endParaRPr>
          </a:p>
          <a:p>
            <a:endParaRPr lang="fi-FI" b="1" dirty="0" smtClean="0">
              <a:solidFill>
                <a:srgbClr val="0070C0"/>
              </a:solidFill>
            </a:endParaRPr>
          </a:p>
          <a:p>
            <a:r>
              <a:rPr lang="en-GB" sz="2000" b="1" dirty="0" smtClean="0">
                <a:solidFill>
                  <a:schemeClr val="accent1">
                    <a:lumMod val="25000"/>
                  </a:schemeClr>
                </a:solidFill>
              </a:rPr>
              <a:t>Single</a:t>
            </a:r>
          </a:p>
          <a:p>
            <a:r>
              <a:rPr lang="en-GB" sz="2000" b="1" dirty="0" smtClean="0">
                <a:solidFill>
                  <a:schemeClr val="accent1">
                    <a:lumMod val="25000"/>
                  </a:schemeClr>
                </a:solidFill>
              </a:rPr>
              <a:t>Resolution</a:t>
            </a:r>
          </a:p>
          <a:p>
            <a:r>
              <a:rPr lang="en-GB" sz="2000" b="1" dirty="0" smtClean="0">
                <a:solidFill>
                  <a:schemeClr val="accent1">
                    <a:lumMod val="25000"/>
                  </a:schemeClr>
                </a:solidFill>
              </a:rPr>
              <a:t>Mechanism</a:t>
            </a:r>
          </a:p>
          <a:p>
            <a:endParaRPr lang="fi-FI" b="1" dirty="0" smtClean="0">
              <a:solidFill>
                <a:srgbClr val="0070C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chemeClr val="accent1">
                    <a:lumMod val="25000"/>
                  </a:schemeClr>
                </a:solidFill>
              </a:rPr>
              <a:t> Harmonised tools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chemeClr val="accent1">
                    <a:lumMod val="25000"/>
                  </a:schemeClr>
                </a:solidFill>
              </a:rPr>
              <a:t> Investor/debtor responsibility(bail-in)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chemeClr val="accent1">
                    <a:lumMod val="25000"/>
                  </a:schemeClr>
                </a:solidFill>
              </a:rPr>
              <a:t> Industry responsibility (resolution funds)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chemeClr val="accent1">
                    <a:lumMod val="25000"/>
                  </a:schemeClr>
                </a:solidFill>
              </a:rPr>
              <a:t> No bail-out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fi-FI" dirty="0">
              <a:solidFill>
                <a:schemeClr val="accent1">
                  <a:lumMod val="50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fi-FI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fi-FI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fi-FI" b="1" dirty="0" smtClean="0">
              <a:solidFill>
                <a:srgbClr val="0070C0"/>
              </a:solidFill>
            </a:endParaRPr>
          </a:p>
          <a:p>
            <a:pPr algn="ctr"/>
            <a:endParaRPr lang="fi-FI" b="1" dirty="0">
              <a:solidFill>
                <a:srgbClr val="0070C0"/>
              </a:solidFill>
            </a:endParaRPr>
          </a:p>
          <a:p>
            <a:pPr algn="ctr"/>
            <a:endParaRPr lang="fi-FI" b="1" dirty="0" smtClean="0">
              <a:solidFill>
                <a:srgbClr val="0070C0"/>
              </a:solidFill>
            </a:endParaRPr>
          </a:p>
          <a:p>
            <a:pPr algn="ctr"/>
            <a:endParaRPr lang="fi-FI" b="1" dirty="0">
              <a:solidFill>
                <a:srgbClr val="0070C0"/>
              </a:solidFill>
            </a:endParaRPr>
          </a:p>
          <a:p>
            <a:pPr algn="ctr"/>
            <a:endParaRPr lang="fi-FI" b="1" dirty="0" smtClean="0">
              <a:solidFill>
                <a:srgbClr val="0070C0"/>
              </a:solidFill>
            </a:endParaRPr>
          </a:p>
          <a:p>
            <a:pPr algn="ctr"/>
            <a:endParaRPr lang="fi-FI" b="1" dirty="0">
              <a:solidFill>
                <a:srgbClr val="0070C0"/>
              </a:solidFill>
            </a:endParaRPr>
          </a:p>
          <a:p>
            <a:pPr algn="ctr"/>
            <a:endParaRPr lang="fi-FI" b="1" dirty="0" smtClean="0">
              <a:solidFill>
                <a:srgbClr val="0070C0"/>
              </a:solidFill>
            </a:endParaRPr>
          </a:p>
          <a:p>
            <a:pPr algn="ctr"/>
            <a:endParaRPr lang="fi-FI" b="1" dirty="0">
              <a:solidFill>
                <a:srgbClr val="0070C0"/>
              </a:solidFill>
            </a:endParaRPr>
          </a:p>
          <a:p>
            <a:pPr algn="ctr"/>
            <a:endParaRPr lang="fi-FI" b="1" dirty="0" smtClean="0">
              <a:solidFill>
                <a:srgbClr val="0070C0"/>
              </a:solidFill>
            </a:endParaRPr>
          </a:p>
          <a:p>
            <a:pPr algn="ctr"/>
            <a:endParaRPr lang="fi-FI" b="1" dirty="0">
              <a:solidFill>
                <a:srgbClr val="0070C0"/>
              </a:solidFill>
            </a:endParaRPr>
          </a:p>
          <a:p>
            <a:pPr algn="ctr"/>
            <a:endParaRPr lang="fi-FI" b="1" dirty="0" smtClean="0">
              <a:solidFill>
                <a:srgbClr val="0070C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940152" y="1988840"/>
            <a:ext cx="2592288" cy="374441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b="1" dirty="0" smtClean="0">
              <a:solidFill>
                <a:srgbClr val="0070C0"/>
              </a:solidFill>
            </a:endParaRPr>
          </a:p>
          <a:p>
            <a:pPr algn="ctr"/>
            <a:endParaRPr lang="fi-FI" b="1" dirty="0" smtClean="0">
              <a:solidFill>
                <a:srgbClr val="0070C0"/>
              </a:solidFill>
            </a:endParaRPr>
          </a:p>
          <a:p>
            <a:pPr algn="ctr"/>
            <a:endParaRPr lang="fi-FI" b="1" dirty="0">
              <a:solidFill>
                <a:srgbClr val="0070C0"/>
              </a:solidFill>
            </a:endParaRPr>
          </a:p>
          <a:p>
            <a:pPr algn="ctr"/>
            <a:endParaRPr lang="fi-FI" b="1" dirty="0" smtClean="0">
              <a:solidFill>
                <a:srgbClr val="0070C0"/>
              </a:solidFill>
            </a:endParaRPr>
          </a:p>
          <a:p>
            <a:pPr algn="ctr"/>
            <a:endParaRPr lang="fi-FI" b="1" dirty="0">
              <a:solidFill>
                <a:srgbClr val="0070C0"/>
              </a:solidFill>
            </a:endParaRPr>
          </a:p>
          <a:p>
            <a:pPr algn="ctr"/>
            <a:endParaRPr lang="fi-FI" b="1" dirty="0" smtClean="0">
              <a:solidFill>
                <a:srgbClr val="0070C0"/>
              </a:solidFill>
            </a:endParaRPr>
          </a:p>
          <a:p>
            <a:pPr algn="ctr"/>
            <a:endParaRPr lang="fi-FI" b="1" dirty="0">
              <a:solidFill>
                <a:srgbClr val="0070C0"/>
              </a:solidFill>
            </a:endParaRPr>
          </a:p>
          <a:p>
            <a:pPr algn="ctr"/>
            <a:endParaRPr lang="fi-FI" b="1" dirty="0" smtClean="0">
              <a:solidFill>
                <a:srgbClr val="0070C0"/>
              </a:solidFill>
            </a:endParaRPr>
          </a:p>
          <a:p>
            <a:pPr algn="ctr"/>
            <a:endParaRPr lang="fi-FI" b="1" dirty="0">
              <a:solidFill>
                <a:srgbClr val="0070C0"/>
              </a:solidFill>
            </a:endParaRPr>
          </a:p>
          <a:p>
            <a:pPr algn="ctr"/>
            <a:endParaRPr lang="fi-FI" b="1" dirty="0" smtClean="0">
              <a:solidFill>
                <a:srgbClr val="0070C0"/>
              </a:solidFill>
            </a:endParaRPr>
          </a:p>
          <a:p>
            <a:endParaRPr lang="en-GB" b="1" dirty="0" smtClean="0">
              <a:solidFill>
                <a:srgbClr val="0070C0"/>
              </a:solidFill>
            </a:endParaRPr>
          </a:p>
          <a:p>
            <a:endParaRPr lang="en-GB" sz="2000" b="1" dirty="0" smtClean="0">
              <a:solidFill>
                <a:schemeClr val="accent1">
                  <a:lumMod val="25000"/>
                </a:schemeClr>
              </a:solidFill>
            </a:endParaRPr>
          </a:p>
          <a:p>
            <a:endParaRPr lang="en-GB" sz="2000" b="1" dirty="0" smtClean="0">
              <a:solidFill>
                <a:schemeClr val="accent1">
                  <a:lumMod val="25000"/>
                </a:schemeClr>
              </a:solidFill>
            </a:endParaRPr>
          </a:p>
          <a:p>
            <a:r>
              <a:rPr lang="en-GB" sz="2000" b="1" dirty="0" smtClean="0">
                <a:solidFill>
                  <a:schemeClr val="accent1">
                    <a:lumMod val="25000"/>
                  </a:schemeClr>
                </a:solidFill>
              </a:rPr>
              <a:t>Harmonised</a:t>
            </a:r>
          </a:p>
          <a:p>
            <a:r>
              <a:rPr lang="en-GB" sz="2000" b="1" dirty="0" smtClean="0">
                <a:solidFill>
                  <a:schemeClr val="accent1">
                    <a:lumMod val="25000"/>
                  </a:schemeClr>
                </a:solidFill>
              </a:rPr>
              <a:t>deposit insurance schemes</a:t>
            </a:r>
            <a:r>
              <a:rPr lang="en-GB" sz="2000" dirty="0" smtClean="0">
                <a:solidFill>
                  <a:schemeClr val="accent1">
                    <a:lumMod val="25000"/>
                  </a:schemeClr>
                </a:solidFill>
              </a:rPr>
              <a:t> </a:t>
            </a:r>
          </a:p>
          <a:p>
            <a:endParaRPr lang="fi-FI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GB" dirty="0" smtClean="0">
                <a:solidFill>
                  <a:schemeClr val="accent1">
                    <a:lumMod val="25000"/>
                  </a:schemeClr>
                </a:solidFill>
              </a:rPr>
              <a:t> Harmonised national systems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chemeClr val="accent1">
                    <a:lumMod val="25000"/>
                  </a:schemeClr>
                </a:solidFill>
              </a:rPr>
              <a:t> Industry responsibility (funds)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dirty="0" smtClean="0">
              <a:solidFill>
                <a:schemeClr val="accent1">
                  <a:lumMod val="25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dirty="0" smtClean="0">
              <a:solidFill>
                <a:schemeClr val="accent1">
                  <a:lumMod val="25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fi-FI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fi-FI" dirty="0">
              <a:solidFill>
                <a:schemeClr val="accent1">
                  <a:lumMod val="50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fi-FI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endParaRPr lang="fi-FI" b="1" dirty="0" smtClean="0">
              <a:solidFill>
                <a:srgbClr val="0070C0"/>
              </a:solidFill>
            </a:endParaRPr>
          </a:p>
          <a:p>
            <a:pPr algn="ctr"/>
            <a:endParaRPr lang="fi-FI" b="1" dirty="0">
              <a:solidFill>
                <a:srgbClr val="0070C0"/>
              </a:solidFill>
            </a:endParaRPr>
          </a:p>
          <a:p>
            <a:pPr algn="ctr"/>
            <a:endParaRPr lang="fi-FI" b="1" dirty="0" smtClean="0">
              <a:solidFill>
                <a:srgbClr val="0070C0"/>
              </a:solidFill>
            </a:endParaRPr>
          </a:p>
          <a:p>
            <a:pPr algn="ctr"/>
            <a:endParaRPr lang="fi-FI" b="1" dirty="0">
              <a:solidFill>
                <a:srgbClr val="0070C0"/>
              </a:solidFill>
            </a:endParaRPr>
          </a:p>
          <a:p>
            <a:pPr algn="ctr"/>
            <a:endParaRPr lang="fi-FI" b="1" dirty="0" smtClean="0">
              <a:solidFill>
                <a:srgbClr val="0070C0"/>
              </a:solidFill>
            </a:endParaRPr>
          </a:p>
          <a:p>
            <a:pPr algn="ctr"/>
            <a:endParaRPr lang="fi-FI" b="1" dirty="0">
              <a:solidFill>
                <a:srgbClr val="0070C0"/>
              </a:solidFill>
            </a:endParaRPr>
          </a:p>
          <a:p>
            <a:pPr algn="ctr"/>
            <a:endParaRPr lang="fi-FI" b="1" dirty="0" smtClean="0">
              <a:solidFill>
                <a:srgbClr val="0070C0"/>
              </a:solidFill>
            </a:endParaRPr>
          </a:p>
          <a:p>
            <a:pPr algn="ctr"/>
            <a:endParaRPr lang="fi-FI" b="1" dirty="0">
              <a:solidFill>
                <a:srgbClr val="0070C0"/>
              </a:solidFill>
            </a:endParaRPr>
          </a:p>
          <a:p>
            <a:pPr algn="ctr"/>
            <a:endParaRPr lang="fi-FI" b="1" dirty="0" smtClean="0">
              <a:solidFill>
                <a:srgbClr val="0070C0"/>
              </a:solidFill>
            </a:endParaRPr>
          </a:p>
          <a:p>
            <a:pPr algn="ctr"/>
            <a:endParaRPr lang="fi-FI" b="1" dirty="0">
              <a:solidFill>
                <a:srgbClr val="0070C0"/>
              </a:solidFill>
            </a:endParaRPr>
          </a:p>
          <a:p>
            <a:pPr algn="ctr"/>
            <a:endParaRPr lang="fi-FI" b="1" dirty="0" smtClean="0">
              <a:solidFill>
                <a:srgbClr val="0070C0"/>
              </a:solidFill>
            </a:endParaRPr>
          </a:p>
          <a:p>
            <a:pPr algn="ctr"/>
            <a:endParaRPr lang="fi-FI" b="1" dirty="0" smtClean="0">
              <a:solidFill>
                <a:srgbClr val="0070C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11560" y="5805264"/>
            <a:ext cx="7992888" cy="57606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i="1" dirty="0" smtClean="0">
                <a:solidFill>
                  <a:srgbClr val="FFFF00"/>
                </a:solidFill>
              </a:rPr>
              <a:t>Single Rulebook (all EU)</a:t>
            </a:r>
            <a:endParaRPr lang="en-GB" sz="2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20675" y="1340768"/>
            <a:ext cx="2368550" cy="143986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b="1" dirty="0" smtClean="0">
                <a:solidFill>
                  <a:schemeClr val="accent2">
                    <a:lumMod val="75000"/>
                  </a:schemeClr>
                </a:solidFill>
              </a:rPr>
              <a:t>Banking supervision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1400" dirty="0" smtClean="0">
                <a:solidFill>
                  <a:schemeClr val="accent2">
                    <a:lumMod val="75000"/>
                  </a:schemeClr>
                </a:solidFill>
              </a:rPr>
              <a:t> Efficient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1400" dirty="0" smtClean="0">
                <a:solidFill>
                  <a:schemeClr val="accent2">
                    <a:lumMod val="75000"/>
                  </a:schemeClr>
                </a:solidFill>
              </a:rPr>
              <a:t> Supranational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1400" dirty="0" smtClean="0">
                <a:solidFill>
                  <a:schemeClr val="accent2">
                    <a:lumMod val="75000"/>
                  </a:schemeClr>
                </a:solidFill>
              </a:rPr>
              <a:t> Uniform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sz="1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455488" y="1340768"/>
            <a:ext cx="2436751" cy="144016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600" b="1" dirty="0" err="1" smtClean="0">
                <a:solidFill>
                  <a:schemeClr val="accent2">
                    <a:lumMod val="75000"/>
                  </a:schemeClr>
                </a:solidFill>
              </a:rPr>
              <a:t>Resolution</a:t>
            </a:r>
            <a:endParaRPr lang="fi-FI" sz="16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sz="14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GB" sz="1400" dirty="0" smtClean="0">
                <a:solidFill>
                  <a:schemeClr val="accent2">
                    <a:lumMod val="75000"/>
                  </a:schemeClr>
                </a:solidFill>
              </a:rPr>
              <a:t>Harmonised tools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1400" dirty="0" smtClean="0">
                <a:solidFill>
                  <a:schemeClr val="accent2">
                    <a:lumMod val="75000"/>
                  </a:schemeClr>
                </a:solidFill>
              </a:rPr>
              <a:t> Bail-in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1400" dirty="0" smtClean="0">
                <a:solidFill>
                  <a:schemeClr val="accent2">
                    <a:lumMod val="75000"/>
                  </a:schemeClr>
                </a:solidFill>
              </a:rPr>
              <a:t> Resolution fund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1400" dirty="0" smtClean="0">
                <a:solidFill>
                  <a:schemeClr val="accent2">
                    <a:lumMod val="75000"/>
                  </a:schemeClr>
                </a:solidFill>
              </a:rPr>
              <a:t> No bail-out</a:t>
            </a:r>
            <a:endParaRPr lang="en-GB" sz="1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443663" y="1340768"/>
            <a:ext cx="2481262" cy="143986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600" b="1" dirty="0" err="1" smtClean="0">
                <a:solidFill>
                  <a:schemeClr val="accent2">
                    <a:lumMod val="75000"/>
                  </a:schemeClr>
                </a:solidFill>
              </a:rPr>
              <a:t>Deposit</a:t>
            </a:r>
            <a:r>
              <a:rPr lang="fi-FI" sz="16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i-FI" sz="1600" b="1" dirty="0" err="1" smtClean="0">
                <a:solidFill>
                  <a:schemeClr val="accent2">
                    <a:lumMod val="75000"/>
                  </a:schemeClr>
                </a:solidFill>
              </a:rPr>
              <a:t>insurance</a:t>
            </a:r>
            <a:endParaRPr lang="fi-FI" sz="1600" b="1" dirty="0">
              <a:solidFill>
                <a:schemeClr val="accent2">
                  <a:lumMod val="75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1400" dirty="0" smtClean="0">
                <a:solidFill>
                  <a:schemeClr val="accent2">
                    <a:lumMod val="75000"/>
                  </a:schemeClr>
                </a:solidFill>
              </a:rPr>
              <a:t> Harmonisation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1400" dirty="0" smtClean="0">
                <a:solidFill>
                  <a:schemeClr val="accent2">
                    <a:lumMod val="75000"/>
                  </a:schemeClr>
                </a:solidFill>
              </a:rPr>
              <a:t> Industry responsibility (funds)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fi-FI" sz="1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1" name="Right Arrow 10"/>
          <p:cNvSpPr/>
          <p:nvPr/>
        </p:nvSpPr>
        <p:spPr>
          <a:xfrm>
            <a:off x="2843213" y="1844824"/>
            <a:ext cx="474662" cy="432048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i-FI">
              <a:solidFill>
                <a:schemeClr val="tx1"/>
              </a:solidFill>
            </a:endParaRPr>
          </a:p>
        </p:txBody>
      </p:sp>
      <p:sp>
        <p:nvSpPr>
          <p:cNvPr id="12" name="Right Arrow 11"/>
          <p:cNvSpPr/>
          <p:nvPr/>
        </p:nvSpPr>
        <p:spPr>
          <a:xfrm>
            <a:off x="5940153" y="1916832"/>
            <a:ext cx="466998" cy="432048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i-FI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259458" y="4221088"/>
            <a:ext cx="2376438" cy="143986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600" b="1" dirty="0" smtClean="0">
                <a:solidFill>
                  <a:schemeClr val="accent2">
                    <a:lumMod val="75000"/>
                  </a:schemeClr>
                </a:solidFill>
              </a:rPr>
              <a:t>Bail-out of banks</a:t>
            </a:r>
            <a:endParaRPr lang="en-GB" sz="16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1400" dirty="0" smtClean="0">
                <a:solidFill>
                  <a:schemeClr val="accent2">
                    <a:lumMod val="75000"/>
                  </a:schemeClr>
                </a:solidFill>
              </a:rPr>
              <a:t> Expensive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1400" dirty="0" smtClean="0">
                <a:solidFill>
                  <a:schemeClr val="accent2">
                    <a:lumMod val="75000"/>
                  </a:schemeClr>
                </a:solidFill>
              </a:rPr>
              <a:t> Politically loaded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1400" dirty="0" smtClean="0">
                <a:solidFill>
                  <a:schemeClr val="accent2">
                    <a:lumMod val="75000"/>
                  </a:schemeClr>
                </a:solidFill>
              </a:rPr>
              <a:t> Case-by-case (ESM)</a:t>
            </a:r>
            <a:endParaRPr lang="en-GB" sz="1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3" name="Rounded Rectangle 22"/>
          <p:cNvSpPr>
            <a:spLocks noChangeArrowheads="1"/>
          </p:cNvSpPr>
          <p:nvPr/>
        </p:nvSpPr>
        <p:spPr bwMode="auto">
          <a:xfrm>
            <a:off x="179388" y="1124744"/>
            <a:ext cx="8856662" cy="1944687"/>
          </a:xfrm>
          <a:prstGeom prst="roundRect">
            <a:avLst>
              <a:gd name="adj" fmla="val 16667"/>
            </a:avLst>
          </a:prstGeom>
          <a:noFill/>
          <a:ln w="317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</p:spPr>
        <p:txBody>
          <a:bodyPr/>
          <a:lstStyle/>
          <a:p>
            <a:pPr algn="r"/>
            <a:endParaRPr lang="fi-FI"/>
          </a:p>
        </p:txBody>
      </p:sp>
      <p:sp>
        <p:nvSpPr>
          <p:cNvPr id="13" name="Down Arrow 12"/>
          <p:cNvSpPr>
            <a:spLocks noChangeArrowheads="1"/>
          </p:cNvSpPr>
          <p:nvPr/>
        </p:nvSpPr>
        <p:spPr bwMode="auto">
          <a:xfrm rot="10800000">
            <a:off x="4787900" y="3284214"/>
            <a:ext cx="514350" cy="504825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0070C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r"/>
            <a:endParaRPr lang="fi-FI"/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787578" y="3933056"/>
            <a:ext cx="35288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GB" b="1" dirty="0" smtClean="0">
                <a:solidFill>
                  <a:schemeClr val="accent2">
                    <a:lumMod val="75000"/>
                  </a:schemeClr>
                </a:solidFill>
              </a:rPr>
              <a:t>When this is properly done </a:t>
            </a:r>
            <a:r>
              <a:rPr lang="fi-FI" b="1" dirty="0" smtClean="0">
                <a:solidFill>
                  <a:schemeClr val="accent2">
                    <a:lumMod val="75000"/>
                  </a:schemeClr>
                </a:solidFill>
              </a:rPr>
              <a:t>…</a:t>
            </a:r>
            <a:endParaRPr lang="fi-FI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6" name="Down Arrow 15"/>
          <p:cNvSpPr>
            <a:spLocks noChangeArrowheads="1"/>
          </p:cNvSpPr>
          <p:nvPr/>
        </p:nvSpPr>
        <p:spPr bwMode="auto">
          <a:xfrm rot="5400000">
            <a:off x="4076699" y="4717207"/>
            <a:ext cx="487363" cy="503238"/>
          </a:xfrm>
          <a:prstGeom prst="downArrow">
            <a:avLst>
              <a:gd name="adj1" fmla="val 50000"/>
              <a:gd name="adj2" fmla="val 49989"/>
            </a:avLst>
          </a:prstGeom>
          <a:solidFill>
            <a:srgbClr val="0070C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r"/>
            <a:endParaRPr lang="fi-FI"/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4932734" y="4581128"/>
            <a:ext cx="302364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b="1" dirty="0" smtClean="0">
                <a:solidFill>
                  <a:schemeClr val="accent2">
                    <a:lumMod val="75000"/>
                  </a:schemeClr>
                </a:solidFill>
              </a:rPr>
              <a:t>…the likelihood of this is significantly reduced.</a:t>
            </a:r>
            <a:endParaRPr lang="fi-FI" sz="1600" dirty="0">
              <a:solidFill>
                <a:srgbClr val="0070C0"/>
              </a:solidFill>
            </a:endParaRPr>
          </a:p>
        </p:txBody>
      </p:sp>
      <p:sp>
        <p:nvSpPr>
          <p:cNvPr id="40974" name="Slide Number Placeholder 1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F7A7079-C637-488A-982A-2DCCD4C37EF7}" type="slidenum">
              <a:rPr lang="fi-FI" smtClean="0"/>
              <a:pPr>
                <a:defRPr/>
              </a:pPr>
              <a:t>7</a:t>
            </a:fld>
            <a:endParaRPr lang="fi-FI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624"/>
            <a:ext cx="8077200" cy="1143000"/>
          </a:xfrm>
        </p:spPr>
        <p:txBody>
          <a:bodyPr/>
          <a:lstStyle/>
          <a:p>
            <a:r>
              <a:rPr lang="fi-FI" dirty="0" err="1" smtClean="0"/>
              <a:t>Conclusions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84576"/>
          </a:xfrm>
        </p:spPr>
        <p:txBody>
          <a:bodyPr/>
          <a:lstStyle/>
          <a:p>
            <a:r>
              <a:rPr lang="en-GB" dirty="0" smtClean="0"/>
              <a:t>We need to create a financial landscape in Europe which will contribute to the completion of the single market and to financial stability. </a:t>
            </a:r>
            <a:endParaRPr lang="fi-FI" dirty="0" smtClean="0"/>
          </a:p>
          <a:p>
            <a:r>
              <a:rPr lang="en-US" dirty="0" smtClean="0"/>
              <a:t>We need a financial system which will transmit monetary policy more evenly across the euro area than is the case today, when renationalization of finance hampers European economic recovery. </a:t>
            </a:r>
            <a:endParaRPr lang="fi-FI" dirty="0" smtClean="0"/>
          </a:p>
          <a:p>
            <a:r>
              <a:rPr lang="en-US" dirty="0" smtClean="0"/>
              <a:t>Some steps are politically difficult and require significant structural and financial adjustments in the banking sector. These obstacles are worth overcoming. </a:t>
            </a:r>
            <a:endParaRPr lang="fi-FI" dirty="0" smtClean="0"/>
          </a:p>
          <a:p>
            <a:r>
              <a:rPr lang="en-US" dirty="0" smtClean="0"/>
              <a:t>More European supervision and more resilient banking structure would only benefit Europe. </a:t>
            </a:r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3F8E4F-0BE4-4B50-8A55-B6AA5F306F88}" type="slidenum">
              <a:rPr lang="fi-FI" smtClean="0"/>
              <a:pPr>
                <a:defRPr/>
              </a:pPr>
              <a:t>8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2708920"/>
            <a:ext cx="8077200" cy="1143000"/>
          </a:xfrm>
        </p:spPr>
        <p:txBody>
          <a:bodyPr/>
          <a:lstStyle/>
          <a:p>
            <a:r>
              <a:rPr lang="en-GB" dirty="0" smtClean="0"/>
              <a:t>Thanks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A922A3-A33C-4DA7-814F-0B1292054F85}" type="slidenum">
              <a:rPr lang="fi-FI" smtClean="0"/>
              <a:pPr>
                <a:defRPr/>
              </a:pPr>
              <a:t>9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upa_harmaa_vaaka">
  <a:themeElements>
    <a:clrScheme name="supa_colors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009999"/>
      </a:accent3>
      <a:accent4>
        <a:srgbClr val="99CC00"/>
      </a:accent4>
      <a:accent5>
        <a:srgbClr val="808080"/>
      </a:accent5>
      <a:accent6>
        <a:srgbClr val="000000"/>
      </a:accent6>
      <a:hlink>
        <a:srgbClr val="009999"/>
      </a:hlink>
      <a:folHlink>
        <a:srgbClr val="99CC00"/>
      </a:folHlink>
    </a:clrScheme>
    <a:fontScheme name="2 SP_harmaa_kuvioille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tx1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2 SP_harmaa_kuvioil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bcc218e-c8ca-4b68-9dbe-0bac3bd9f513">
      <Value>10</Value>
      <Value>12</Value>
    </TaxCatchAll>
    <ActEventDocTypeTaxHTField0 xmlns="cbcc218e-c8ca-4b68-9dbe-0bac3bd9f513">
      <Terms xmlns="http://schemas.microsoft.com/office/infopath/2007/PartnerControls">
        <TermInfo xmlns="http://schemas.microsoft.com/office/infopath/2007/PartnerControls">
          <TermName xmlns="http://schemas.microsoft.com/office/infopath/2007/PartnerControls">Kalbos</TermName>
          <TermId xmlns="http://schemas.microsoft.com/office/infopath/2007/PartnerControls">1b594858-de3b-47bb-8f37-8afe13a84ba0</TermId>
        </TermInfo>
      </Terms>
    </ActEventDocTypeTaxHTField0>
    <ActEventDocLanguageTaxHTField0 xmlns="cbcc218e-c8ca-4b68-9dbe-0bac3bd9f513">
      <Terms xmlns="http://schemas.microsoft.com/office/infopath/2007/PartnerControls">
        <TermInfo xmlns="http://schemas.microsoft.com/office/infopath/2007/PartnerControls">
          <TermName xmlns="http://schemas.microsoft.com/office/infopath/2007/PartnerControls">Prancūzų</TermName>
          <TermId xmlns="http://schemas.microsoft.com/office/infopath/2007/PartnerControls">f40798d0-90be-4c15-9ca8-b5b3b5a2b402</TermId>
        </TermInfo>
      </Terms>
    </ActEventDocLanguageTaxHTField0>
    <ActEventDocOrder xmlns="50e4f7f3-d703-45ac-ac24-c042384fc40f">30</ActEventDocOrder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as" ma:contentTypeID="0x01010071C6BC182782EC419F5745808EFC19B9" ma:contentTypeVersion="6" ma:contentTypeDescription="Kurkite naują dokumentą." ma:contentTypeScope="" ma:versionID="c1fe6ac56039e4723337e039e043cbd7">
  <xsd:schema xmlns:xsd="http://www.w3.org/2001/XMLSchema" xmlns:xs="http://www.w3.org/2001/XMLSchema" xmlns:p="http://schemas.microsoft.com/office/2006/metadata/properties" xmlns:ns2="cbcc218e-c8ca-4b68-9dbe-0bac3bd9f513" xmlns:ns3="50e4f7f3-d703-45ac-ac24-c042384fc40f" targetNamespace="http://schemas.microsoft.com/office/2006/metadata/properties" ma:root="true" ma:fieldsID="555b79c0c8c3638315c7666783145e65" ns2:_="" ns3:_="">
    <xsd:import namespace="cbcc218e-c8ca-4b68-9dbe-0bac3bd9f513"/>
    <xsd:import namespace="50e4f7f3-d703-45ac-ac24-c042384fc40f"/>
    <xsd:element name="properties">
      <xsd:complexType>
        <xsd:sequence>
          <xsd:element name="documentManagement">
            <xsd:complexType>
              <xsd:all>
                <xsd:element ref="ns2:ActEventDocLanguageTaxHTField0" minOccurs="0"/>
                <xsd:element ref="ns2:TaxCatchAll" minOccurs="0"/>
                <xsd:element ref="ns2:ActEventDocTypeTaxHTField0" minOccurs="0"/>
                <xsd:element ref="ns3:ActEventDocOrde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cc218e-c8ca-4b68-9dbe-0bac3bd9f513" elementFormDefault="qualified">
    <xsd:import namespace="http://schemas.microsoft.com/office/2006/documentManagement/types"/>
    <xsd:import namespace="http://schemas.microsoft.com/office/infopath/2007/PartnerControls"/>
    <xsd:element name="ActEventDocLanguageTaxHTField0" ma:index="9" nillable="true" ma:taxonomy="true" ma:internalName="ActEventDocLanguageTaxHTField0" ma:taxonomyFieldName="ActEventDocLanguage" ma:displayName="Kalba" ma:default="" ma:fieldId="{ff7644a5-ba0e-409b-85ec-434fa91a646f}" ma:sspId="cc42cdeb-e2b8-4b6c-abca-b46587a67aa3" ma:termSetId="e160c1cb-7751-4b2a-ae10-31adaaad216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c695ae10-e5c4-4b7e-af21-2a4e85450b2f}" ma:internalName="TaxCatchAll" ma:showField="CatchAllData" ma:web="cebed861-c568-469b-9804-bb6cc90adc0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ActEventDocTypeTaxHTField0" ma:index="12" nillable="true" ma:taxonomy="true" ma:internalName="ActEventDocTypeTaxHTField0" ma:taxonomyFieldName="ActEventDocType" ma:displayName="Dokumento tipas" ma:default="" ma:fieldId="{0d53242a-e4dd-44fb-a198-6252b30dbc8f}" ma:sspId="cc42cdeb-e2b8-4b6c-abca-b46587a67aa3" ma:termSetId="f2024a49-ccc9-418b-98cd-c1cc45c08cad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e4f7f3-d703-45ac-ac24-c042384fc40f" elementFormDefault="qualified">
    <xsd:import namespace="http://schemas.microsoft.com/office/2006/documentManagement/types"/>
    <xsd:import namespace="http://schemas.microsoft.com/office/infopath/2007/PartnerControls"/>
    <xsd:element name="ActEventDocOrder" ma:index="13" nillable="true" ma:displayName="Eiliškumas" ma:internalName="ActEventDocOrder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urinio tipas"/>
        <xsd:element ref="dc:title" minOccurs="0" maxOccurs="1" ma:index="4" ma:displayName="Antraštė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2C2B313-0B19-46DF-B64B-6FC1BA029D03}"/>
</file>

<file path=customXml/itemProps2.xml><?xml version="1.0" encoding="utf-8"?>
<ds:datastoreItem xmlns:ds="http://schemas.openxmlformats.org/officeDocument/2006/customXml" ds:itemID="{8ECC959C-03AE-44C1-A7F5-60635BD07C92}"/>
</file>

<file path=customXml/itemProps3.xml><?xml version="1.0" encoding="utf-8"?>
<ds:datastoreItem xmlns:ds="http://schemas.openxmlformats.org/officeDocument/2006/customXml" ds:itemID="{AFC91887-3C52-49B4-8BBC-5A06A3CC19EE}"/>
</file>

<file path=docProps/app.xml><?xml version="1.0" encoding="utf-8"?>
<Properties xmlns="http://schemas.openxmlformats.org/officeDocument/2006/extended-properties" xmlns:vt="http://schemas.openxmlformats.org/officeDocument/2006/docPropsVTypes">
  <Template>vaaka_harmaa_kuvioille</Template>
  <TotalTime>0</TotalTime>
  <Words>468</Words>
  <Application>Microsoft Office PowerPoint</Application>
  <PresentationFormat>On-screen Show (4:3)</PresentationFormat>
  <Paragraphs>172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supa_harmaa_vaaka</vt:lpstr>
      <vt:lpstr>   Banking union and financial integration in the European Union </vt:lpstr>
      <vt:lpstr>Key messages</vt:lpstr>
      <vt:lpstr>The single market</vt:lpstr>
      <vt:lpstr>The Single Currency</vt:lpstr>
      <vt:lpstr>The financial trilemma</vt:lpstr>
      <vt:lpstr>Slide 6</vt:lpstr>
      <vt:lpstr>Slide 7</vt:lpstr>
      <vt:lpstr>Conclusions</vt:lpstr>
      <vt:lpstr>Thanks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Discours de M. Erkki Liikanen, gouverneur de la Banque de Finlande, membre du Conseil des gouverneurs de la Banque centrale européenne (Présentations, EN) </dc:title>
  <dc:creator/>
  <cp:lastModifiedBy/>
  <cp:revision>1</cp:revision>
  <dcterms:created xsi:type="dcterms:W3CDTF">2013-10-15T15:39:36Z</dcterms:created>
  <dcterms:modified xsi:type="dcterms:W3CDTF">2013-10-15T15:39:40Z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0x01010071C6BC182782EC419F5745808EFC19B9</vt:lpwstr>
  </property>
  <property fmtid="{D5CDD505-2E9C-101B-9397-08002B2CF9AE}" pid="3" name="ActEventDocLanguage">
    <vt:lpwstr>10;#Prancūzų|f40798d0-90be-4c15-9ca8-b5b3b5a2b402</vt:lpwstr>
  </property>
  <property fmtid="{D5CDD505-2E9C-101B-9397-08002B2CF9AE}" pid="4" name="ActEventDocType">
    <vt:lpwstr>12;#Kalbos|1b594858-de3b-47bb-8f37-8afe13a84ba0</vt:lpwstr>
  </property>
  <property fmtid="{D5CDD505-2E9C-101B-9397-08002B2CF9AE}" pid="5" name="Order">
    <vt:r8>3582800</vt:r8>
  </property>
  <property fmtid="{D5CDD505-2E9C-101B-9397-08002B2CF9AE}" pid="6" name="TemplateUrl">
    <vt:lpwstr/>
  </property>
  <property fmtid="{D5CDD505-2E9C-101B-9397-08002B2CF9AE}" pid="7" name="xd_Signature">
    <vt:bool>false</vt:bool>
  </property>
  <property fmtid="{D5CDD505-2E9C-101B-9397-08002B2CF9AE}" pid="8" name="xd_ProgID">
    <vt:lpwstr/>
  </property>
  <property fmtid="{D5CDD505-2E9C-101B-9397-08002B2CF9AE}" pid="9" name="_SourceUrl">
    <vt:lpwstr/>
  </property>
  <property fmtid="{D5CDD505-2E9C-101B-9397-08002B2CF9AE}" pid="10" name="_SharedFileIndex">
    <vt:lpwstr/>
  </property>
</Properties>
</file>